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Livvic Bold" panose="020B0604020202020204" charset="0"/>
      <p:regular r:id="rId35"/>
    </p:embeddedFont>
    <p:embeddedFont>
      <p:font typeface="Livvic Heavy" panose="020B0604020202020204" charset="0"/>
      <p:regular r:id="rId36"/>
    </p:embeddedFont>
    <p:embeddedFont>
      <p:font typeface="Now" panose="020B0604020202020204" charset="0"/>
      <p:regular r:id="rId37"/>
    </p:embeddedFont>
    <p:embeddedFont>
      <p:font typeface="Now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836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05/24/2024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1495" y="1743874"/>
            <a:ext cx="3008498" cy="1716593"/>
          </a:xfrm>
          <a:custGeom>
            <a:avLst/>
            <a:gdLst/>
            <a:ahLst/>
            <a:cxnLst/>
            <a:rect l="l" t="t" r="r" b="b"/>
            <a:pathLst>
              <a:path w="3008498" h="1716593">
                <a:moveTo>
                  <a:pt x="0" y="0"/>
                </a:moveTo>
                <a:lnTo>
                  <a:pt x="3008498" y="0"/>
                </a:lnTo>
                <a:lnTo>
                  <a:pt x="3008498" y="1716593"/>
                </a:lnTo>
                <a:lnTo>
                  <a:pt x="0" y="1716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8187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95941" y="467208"/>
            <a:ext cx="17266717" cy="9284644"/>
            <a:chOff x="0" y="0"/>
            <a:chExt cx="23022289" cy="123795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13654" cy="12379525"/>
            </a:xfrm>
            <a:custGeom>
              <a:avLst/>
              <a:gdLst/>
              <a:ahLst/>
              <a:cxnLst/>
              <a:rect l="l" t="t" r="r" b="b"/>
              <a:pathLst>
                <a:path w="17413654" h="12379525">
                  <a:moveTo>
                    <a:pt x="0" y="0"/>
                  </a:moveTo>
                  <a:lnTo>
                    <a:pt x="17413654" y="0"/>
                  </a:lnTo>
                  <a:lnTo>
                    <a:pt x="17413654" y="12379525"/>
                  </a:lnTo>
                  <a:lnTo>
                    <a:pt x="0" y="1237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5608636" y="0"/>
              <a:ext cx="17413654" cy="12379525"/>
            </a:xfrm>
            <a:custGeom>
              <a:avLst/>
              <a:gdLst/>
              <a:ahLst/>
              <a:cxnLst/>
              <a:rect l="l" t="t" r="r" b="b"/>
              <a:pathLst>
                <a:path w="17413654" h="12379525">
                  <a:moveTo>
                    <a:pt x="0" y="0"/>
                  </a:moveTo>
                  <a:lnTo>
                    <a:pt x="17413653" y="0"/>
                  </a:lnTo>
                  <a:lnTo>
                    <a:pt x="17413653" y="12379525"/>
                  </a:lnTo>
                  <a:lnTo>
                    <a:pt x="0" y="1237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 rot="-6952784">
            <a:off x="608853" y="3245434"/>
            <a:ext cx="1248828" cy="1813180"/>
          </a:xfrm>
          <a:custGeom>
            <a:avLst/>
            <a:gdLst/>
            <a:ahLst/>
            <a:cxnLst/>
            <a:rect l="l" t="t" r="r" b="b"/>
            <a:pathLst>
              <a:path w="1248828" h="1813180">
                <a:moveTo>
                  <a:pt x="0" y="0"/>
                </a:moveTo>
                <a:lnTo>
                  <a:pt x="1248828" y="0"/>
                </a:lnTo>
                <a:lnTo>
                  <a:pt x="1248828" y="1813181"/>
                </a:lnTo>
                <a:lnTo>
                  <a:pt x="0" y="18131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572569" y="3194520"/>
            <a:ext cx="1717670" cy="1165869"/>
          </a:xfrm>
          <a:custGeom>
            <a:avLst/>
            <a:gdLst/>
            <a:ahLst/>
            <a:cxnLst/>
            <a:rect l="l" t="t" r="r" b="b"/>
            <a:pathLst>
              <a:path w="1717670" h="1165869">
                <a:moveTo>
                  <a:pt x="0" y="0"/>
                </a:moveTo>
                <a:lnTo>
                  <a:pt x="1717670" y="0"/>
                </a:lnTo>
                <a:lnTo>
                  <a:pt x="1717670" y="1165869"/>
                </a:lnTo>
                <a:lnTo>
                  <a:pt x="0" y="11658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5050" y="3822417"/>
            <a:ext cx="4761868" cy="13752687"/>
          </a:xfrm>
          <a:custGeom>
            <a:avLst/>
            <a:gdLst/>
            <a:ahLst/>
            <a:cxnLst/>
            <a:rect l="l" t="t" r="r" b="b"/>
            <a:pathLst>
              <a:path w="4761868" h="13752687">
                <a:moveTo>
                  <a:pt x="0" y="0"/>
                </a:moveTo>
                <a:lnTo>
                  <a:pt x="4761868" y="0"/>
                </a:lnTo>
                <a:lnTo>
                  <a:pt x="4761868" y="13752686"/>
                </a:lnTo>
                <a:lnTo>
                  <a:pt x="0" y="137526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2071921">
            <a:off x="-2454599" y="-971035"/>
            <a:ext cx="4909197" cy="1942069"/>
          </a:xfrm>
          <a:custGeom>
            <a:avLst/>
            <a:gdLst/>
            <a:ahLst/>
            <a:cxnLst/>
            <a:rect l="l" t="t" r="r" b="b"/>
            <a:pathLst>
              <a:path w="4909197" h="1942069">
                <a:moveTo>
                  <a:pt x="0" y="0"/>
                </a:moveTo>
                <a:lnTo>
                  <a:pt x="4909198" y="0"/>
                </a:lnTo>
                <a:lnTo>
                  <a:pt x="4909198" y="1942070"/>
                </a:lnTo>
                <a:lnTo>
                  <a:pt x="0" y="19420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b="-1118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895610" y="427673"/>
            <a:ext cx="3000368" cy="1557983"/>
          </a:xfrm>
          <a:custGeom>
            <a:avLst/>
            <a:gdLst/>
            <a:ahLst/>
            <a:cxnLst/>
            <a:rect l="l" t="t" r="r" b="b"/>
            <a:pathLst>
              <a:path w="3000368" h="1557983">
                <a:moveTo>
                  <a:pt x="0" y="0"/>
                </a:moveTo>
                <a:lnTo>
                  <a:pt x="3000368" y="0"/>
                </a:lnTo>
                <a:lnTo>
                  <a:pt x="3000368" y="1557983"/>
                </a:lnTo>
                <a:lnTo>
                  <a:pt x="0" y="155798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8773" b="-508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485104" y="8160554"/>
            <a:ext cx="1453670" cy="428324"/>
            <a:chOff x="0" y="0"/>
            <a:chExt cx="952367" cy="2806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8867076" y="8374716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154568" y="2268132"/>
            <a:ext cx="12455344" cy="5387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95"/>
              </a:lnSpc>
            </a:pPr>
            <a:r>
              <a:rPr lang="en-US" sz="6139" spc="171">
                <a:solidFill>
                  <a:srgbClr val="404040"/>
                </a:solidFill>
                <a:latin typeface="Livvic Heavy"/>
              </a:rPr>
              <a:t>BÁO CÁO</a:t>
            </a:r>
          </a:p>
          <a:p>
            <a:pPr algn="ctr">
              <a:lnSpc>
                <a:spcPts val="8595"/>
              </a:lnSpc>
            </a:pPr>
            <a:r>
              <a:rPr lang="en-US" sz="6139" spc="171">
                <a:solidFill>
                  <a:srgbClr val="404040"/>
                </a:solidFill>
                <a:latin typeface="Livvic Heavy"/>
              </a:rPr>
              <a:t>-</a:t>
            </a:r>
          </a:p>
          <a:p>
            <a:pPr algn="ctr">
              <a:lnSpc>
                <a:spcPts val="8595"/>
              </a:lnSpc>
            </a:pPr>
            <a:r>
              <a:rPr lang="en-US" sz="6139" spc="171">
                <a:solidFill>
                  <a:srgbClr val="404040"/>
                </a:solidFill>
                <a:latin typeface="Livvic Heavy"/>
              </a:rPr>
              <a:t> PHÂN TÍCH DỮ LIỆU CÁC VỤ KHỦNG BỐ TOÀN CẦU TỪ NĂM 1970 ĐẾN NĂM 2017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641725" y="8483765"/>
            <a:ext cx="3617575" cy="936257"/>
            <a:chOff x="0" y="0"/>
            <a:chExt cx="4823433" cy="1248343"/>
          </a:xfrm>
        </p:grpSpPr>
        <p:sp>
          <p:nvSpPr>
            <p:cNvPr id="17" name="TextBox 17"/>
            <p:cNvSpPr txBox="1"/>
            <p:nvPr/>
          </p:nvSpPr>
          <p:spPr>
            <a:xfrm>
              <a:off x="0" y="533512"/>
              <a:ext cx="4823433" cy="714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3"/>
                </a:lnSpc>
              </a:pPr>
              <a:r>
                <a:rPr lang="en-US" sz="1740">
                  <a:solidFill>
                    <a:srgbClr val="000000"/>
                  </a:solidFill>
                  <a:latin typeface="Now Bold"/>
                </a:rPr>
                <a:t>Nguyễn Trọng Nhân - 19521940</a:t>
              </a:r>
            </a:p>
            <a:p>
              <a:pPr algn="r">
                <a:lnSpc>
                  <a:spcPts val="2123"/>
                </a:lnSpc>
              </a:pPr>
              <a:r>
                <a:rPr lang="en-US" sz="1740">
                  <a:solidFill>
                    <a:srgbClr val="000000"/>
                  </a:solidFill>
                  <a:latin typeface="Now Bold"/>
                </a:rPr>
                <a:t>Ngô Anh Tuấn - 21521629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73200" y="-9525"/>
              <a:ext cx="3210903" cy="359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3"/>
                </a:lnSpc>
              </a:pPr>
              <a:r>
                <a:rPr lang="en-US" sz="1740">
                  <a:solidFill>
                    <a:srgbClr val="000000"/>
                  </a:solidFill>
                  <a:latin typeface="Now"/>
                </a:rPr>
                <a:t>PRESENTED BY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57816" y="1028700"/>
            <a:ext cx="8418520" cy="35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1"/>
              </a:lnSpc>
            </a:pPr>
            <a:r>
              <a:rPr lang="en-US" sz="2370">
                <a:solidFill>
                  <a:srgbClr val="000000"/>
                </a:solidFill>
                <a:latin typeface="Now"/>
              </a:rPr>
              <a:t>IS217.O22.HTCL - KHO DỮ LIỆU VÀ OLAP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33450" y="0"/>
            <a:ext cx="21521989" cy="10287000"/>
          </a:xfrm>
          <a:custGeom>
            <a:avLst/>
            <a:gdLst/>
            <a:ahLst/>
            <a:cxnLst/>
            <a:rect l="l" t="t" r="r" b="b"/>
            <a:pathLst>
              <a:path w="21521989" h="10287000">
                <a:moveTo>
                  <a:pt x="0" y="0"/>
                </a:moveTo>
                <a:lnTo>
                  <a:pt x="21521989" y="0"/>
                </a:lnTo>
                <a:lnTo>
                  <a:pt x="215219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8" r="-8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01492" y="3896360"/>
            <a:ext cx="11085016" cy="123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0"/>
              </a:lnSpc>
              <a:spcBef>
                <a:spcPct val="0"/>
              </a:spcBef>
            </a:pPr>
            <a:r>
              <a:rPr lang="en-US" sz="8000">
                <a:solidFill>
                  <a:srgbClr val="F4F4F4"/>
                </a:solidFill>
                <a:latin typeface="Livvic Bold"/>
              </a:rPr>
              <a:t>Quá trình Data Mining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5281" y="3398781"/>
            <a:ext cx="17457439" cy="3841566"/>
          </a:xfrm>
          <a:custGeom>
            <a:avLst/>
            <a:gdLst/>
            <a:ahLst/>
            <a:cxnLst/>
            <a:rect l="l" t="t" r="r" b="b"/>
            <a:pathLst>
              <a:path w="17457439" h="3841566">
                <a:moveTo>
                  <a:pt x="0" y="0"/>
                </a:moveTo>
                <a:lnTo>
                  <a:pt x="17457438" y="0"/>
                </a:lnTo>
                <a:lnTo>
                  <a:pt x="17457438" y="3841566"/>
                </a:lnTo>
                <a:lnTo>
                  <a:pt x="0" y="384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685800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Đọc dữ liệu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5159"/>
            <a:ext cx="18288000" cy="10517317"/>
          </a:xfrm>
          <a:custGeom>
            <a:avLst/>
            <a:gdLst/>
            <a:ahLst/>
            <a:cxnLst/>
            <a:rect l="l" t="t" r="r" b="b"/>
            <a:pathLst>
              <a:path w="18288000" h="10517317">
                <a:moveTo>
                  <a:pt x="0" y="0"/>
                </a:moveTo>
                <a:lnTo>
                  <a:pt x="18288000" y="0"/>
                </a:lnTo>
                <a:lnTo>
                  <a:pt x="18288000" y="10517318"/>
                </a:lnTo>
                <a:lnTo>
                  <a:pt x="0" y="10517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157" b="-71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158505" y="3896360"/>
            <a:ext cx="11970990" cy="123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0"/>
              </a:lnSpc>
              <a:spcBef>
                <a:spcPct val="0"/>
              </a:spcBef>
            </a:pPr>
            <a:r>
              <a:rPr lang="en-US" sz="8000">
                <a:solidFill>
                  <a:srgbClr val="F4F4F4"/>
                </a:solidFill>
                <a:latin typeface="Livvic Bold"/>
              </a:rPr>
              <a:t>Mô hình Random Forest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1730" y="3071976"/>
            <a:ext cx="15704541" cy="4143049"/>
          </a:xfrm>
          <a:custGeom>
            <a:avLst/>
            <a:gdLst/>
            <a:ahLst/>
            <a:cxnLst/>
            <a:rect l="l" t="t" r="r" b="b"/>
            <a:pathLst>
              <a:path w="15704541" h="4143049">
                <a:moveTo>
                  <a:pt x="0" y="0"/>
                </a:moveTo>
                <a:lnTo>
                  <a:pt x="15704540" y="0"/>
                </a:lnTo>
                <a:lnTo>
                  <a:pt x="15704540" y="4143048"/>
                </a:lnTo>
                <a:lnTo>
                  <a:pt x="0" y="41430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685800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Import thư viện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11223"/>
            <a:ext cx="15869059" cy="4264553"/>
          </a:xfrm>
          <a:custGeom>
            <a:avLst/>
            <a:gdLst/>
            <a:ahLst/>
            <a:cxnLst/>
            <a:rect l="l" t="t" r="r" b="b"/>
            <a:pathLst>
              <a:path w="15869059" h="4264553">
                <a:moveTo>
                  <a:pt x="0" y="0"/>
                </a:moveTo>
                <a:lnTo>
                  <a:pt x="15869059" y="0"/>
                </a:lnTo>
                <a:lnTo>
                  <a:pt x="15869059" y="4264554"/>
                </a:lnTo>
                <a:lnTo>
                  <a:pt x="0" y="4264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685800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Chọn Features và Chia Set 7:3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9264" y="2219009"/>
            <a:ext cx="14569473" cy="7686794"/>
          </a:xfrm>
          <a:custGeom>
            <a:avLst/>
            <a:gdLst/>
            <a:ahLst/>
            <a:cxnLst/>
            <a:rect l="l" t="t" r="r" b="b"/>
            <a:pathLst>
              <a:path w="14569473" h="7686794">
                <a:moveTo>
                  <a:pt x="0" y="0"/>
                </a:moveTo>
                <a:lnTo>
                  <a:pt x="14569472" y="0"/>
                </a:lnTo>
                <a:lnTo>
                  <a:pt x="14569472" y="7686793"/>
                </a:lnTo>
                <a:lnTo>
                  <a:pt x="0" y="76867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454124"/>
            <a:ext cx="13328427" cy="2443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</a:pPr>
            <a:r>
              <a:rPr lang="en-US" sz="5300">
                <a:solidFill>
                  <a:srgbClr val="404040"/>
                </a:solidFill>
                <a:latin typeface="Livvic Bold"/>
              </a:rPr>
              <a:t>Sử dụng RandomizedSearchCV tìm tham số tối ưu</a:t>
            </a:r>
          </a:p>
          <a:p>
            <a:pPr algn="ctr">
              <a:lnSpc>
                <a:spcPts val="6466"/>
              </a:lnSpc>
              <a:spcBef>
                <a:spcPct val="0"/>
              </a:spcBef>
            </a:pPr>
            <a:endParaRPr lang="en-US" sz="5300">
              <a:solidFill>
                <a:srgbClr val="404040"/>
              </a:solidFill>
              <a:latin typeface="Livvic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180" y="3270788"/>
            <a:ext cx="14837640" cy="3745424"/>
          </a:xfrm>
          <a:custGeom>
            <a:avLst/>
            <a:gdLst/>
            <a:ahLst/>
            <a:cxnLst/>
            <a:rect l="l" t="t" r="r" b="b"/>
            <a:pathLst>
              <a:path w="14837640" h="3745424">
                <a:moveTo>
                  <a:pt x="0" y="0"/>
                </a:moveTo>
                <a:lnTo>
                  <a:pt x="14837640" y="0"/>
                </a:lnTo>
                <a:lnTo>
                  <a:pt x="14837640" y="3745424"/>
                </a:lnTo>
                <a:lnTo>
                  <a:pt x="0" y="3745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435074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Huấn luyện model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15486" y="2168062"/>
            <a:ext cx="12257029" cy="5950876"/>
          </a:xfrm>
          <a:custGeom>
            <a:avLst/>
            <a:gdLst/>
            <a:ahLst/>
            <a:cxnLst/>
            <a:rect l="l" t="t" r="r" b="b"/>
            <a:pathLst>
              <a:path w="12257029" h="5950876">
                <a:moveTo>
                  <a:pt x="0" y="0"/>
                </a:moveTo>
                <a:lnTo>
                  <a:pt x="12257028" y="0"/>
                </a:lnTo>
                <a:lnTo>
                  <a:pt x="12257028" y="5950876"/>
                </a:lnTo>
                <a:lnTo>
                  <a:pt x="0" y="595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454124"/>
            <a:ext cx="13328427" cy="80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  <a:spcBef>
                <a:spcPct val="0"/>
              </a:spcBef>
            </a:pPr>
            <a:r>
              <a:rPr lang="en-US" sz="5300">
                <a:solidFill>
                  <a:srgbClr val="404040"/>
                </a:solidFill>
                <a:latin typeface="Livvic Bold"/>
              </a:rPr>
              <a:t>Trực quan hóa cây quyết định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8071" y="2245354"/>
            <a:ext cx="8695929" cy="7012946"/>
          </a:xfrm>
          <a:custGeom>
            <a:avLst/>
            <a:gdLst/>
            <a:ahLst/>
            <a:cxnLst/>
            <a:rect l="l" t="t" r="r" b="b"/>
            <a:pathLst>
              <a:path w="8695929" h="7012946">
                <a:moveTo>
                  <a:pt x="0" y="0"/>
                </a:moveTo>
                <a:lnTo>
                  <a:pt x="8695929" y="0"/>
                </a:lnTo>
                <a:lnTo>
                  <a:pt x="8695929" y="7012946"/>
                </a:lnTo>
                <a:lnTo>
                  <a:pt x="0" y="70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9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70368" y="2245354"/>
            <a:ext cx="8213439" cy="7012946"/>
          </a:xfrm>
          <a:custGeom>
            <a:avLst/>
            <a:gdLst/>
            <a:ahLst/>
            <a:cxnLst/>
            <a:rect l="l" t="t" r="r" b="b"/>
            <a:pathLst>
              <a:path w="8213439" h="7012946">
                <a:moveTo>
                  <a:pt x="0" y="0"/>
                </a:moveTo>
                <a:lnTo>
                  <a:pt x="8213438" y="0"/>
                </a:lnTo>
                <a:lnTo>
                  <a:pt x="8213438" y="7012946"/>
                </a:lnTo>
                <a:lnTo>
                  <a:pt x="0" y="70129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79787" y="454124"/>
            <a:ext cx="13328427" cy="805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  <a:spcBef>
                <a:spcPct val="0"/>
              </a:spcBef>
            </a:pPr>
            <a:r>
              <a:rPr lang="en-US" sz="5300">
                <a:solidFill>
                  <a:srgbClr val="404040"/>
                </a:solidFill>
                <a:latin typeface="Livvic Bold"/>
              </a:rPr>
              <a:t>Cây quyết định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80577" y="1851293"/>
            <a:ext cx="12126845" cy="7445107"/>
          </a:xfrm>
          <a:custGeom>
            <a:avLst/>
            <a:gdLst/>
            <a:ahLst/>
            <a:cxnLst/>
            <a:rect l="l" t="t" r="r" b="b"/>
            <a:pathLst>
              <a:path w="12126845" h="7445107">
                <a:moveTo>
                  <a:pt x="0" y="0"/>
                </a:moveTo>
                <a:lnTo>
                  <a:pt x="12126846" y="0"/>
                </a:lnTo>
                <a:lnTo>
                  <a:pt x="12126846" y="7445107"/>
                </a:lnTo>
                <a:lnTo>
                  <a:pt x="0" y="7445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435074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Đánh giá 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90330" y="8514229"/>
            <a:ext cx="1453670" cy="428324"/>
            <a:chOff x="0" y="0"/>
            <a:chExt cx="952367" cy="2806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2367" cy="280615"/>
            </a:xfrm>
            <a:custGeom>
              <a:avLst/>
              <a:gdLst/>
              <a:ahLst/>
              <a:cxnLst/>
              <a:rect l="l" t="t" r="r" b="b"/>
              <a:pathLst>
                <a:path w="952367" h="280615">
                  <a:moveTo>
                    <a:pt x="140308" y="0"/>
                  </a:moveTo>
                  <a:lnTo>
                    <a:pt x="812059" y="0"/>
                  </a:lnTo>
                  <a:cubicBezTo>
                    <a:pt x="889549" y="0"/>
                    <a:pt x="952367" y="62818"/>
                    <a:pt x="952367" y="140308"/>
                  </a:cubicBezTo>
                  <a:lnTo>
                    <a:pt x="952367" y="140308"/>
                  </a:lnTo>
                  <a:cubicBezTo>
                    <a:pt x="952367" y="177519"/>
                    <a:pt x="937585" y="213207"/>
                    <a:pt x="911272" y="239520"/>
                  </a:cubicBezTo>
                  <a:cubicBezTo>
                    <a:pt x="884959" y="265833"/>
                    <a:pt x="849271" y="280615"/>
                    <a:pt x="812059" y="280615"/>
                  </a:cubicBezTo>
                  <a:lnTo>
                    <a:pt x="140308" y="280615"/>
                  </a:lnTo>
                  <a:cubicBezTo>
                    <a:pt x="62818" y="280615"/>
                    <a:pt x="0" y="217797"/>
                    <a:pt x="0" y="140308"/>
                  </a:cubicBezTo>
                  <a:lnTo>
                    <a:pt x="0" y="140308"/>
                  </a:lnTo>
                  <a:cubicBezTo>
                    <a:pt x="0" y="62818"/>
                    <a:pt x="62818" y="0"/>
                    <a:pt x="1403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952367" cy="30919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2127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072302" y="8728391"/>
            <a:ext cx="714075" cy="0"/>
          </a:xfrm>
          <a:prstGeom prst="line">
            <a:avLst/>
          </a:prstGeom>
          <a:ln w="19050" cap="flat">
            <a:solidFill>
              <a:srgbClr val="000000">
                <a:alpha val="70980"/>
              </a:srgbClr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943931" y="2343591"/>
            <a:ext cx="14400137" cy="7427439"/>
          </a:xfrm>
          <a:custGeom>
            <a:avLst/>
            <a:gdLst/>
            <a:ahLst/>
            <a:cxnLst/>
            <a:rect l="l" t="t" r="r" b="b"/>
            <a:pathLst>
              <a:path w="14400137" h="7427439">
                <a:moveTo>
                  <a:pt x="0" y="0"/>
                </a:moveTo>
                <a:lnTo>
                  <a:pt x="14400138" y="0"/>
                </a:lnTo>
                <a:lnTo>
                  <a:pt x="14400138" y="7427439"/>
                </a:lnTo>
                <a:lnTo>
                  <a:pt x="0" y="7427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35768" y="522720"/>
            <a:ext cx="15016464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MÔ TẢ DỮ LIỆU BAN ĐẦU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4350" y="3865385"/>
            <a:ext cx="9238020" cy="2556230"/>
          </a:xfrm>
          <a:custGeom>
            <a:avLst/>
            <a:gdLst/>
            <a:ahLst/>
            <a:cxnLst/>
            <a:rect l="l" t="t" r="r" b="b"/>
            <a:pathLst>
              <a:path w="9238020" h="2556230">
                <a:moveTo>
                  <a:pt x="0" y="0"/>
                </a:moveTo>
                <a:lnTo>
                  <a:pt x="9238020" y="0"/>
                </a:lnTo>
                <a:lnTo>
                  <a:pt x="9238020" y="2556230"/>
                </a:lnTo>
                <a:lnTo>
                  <a:pt x="0" y="255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76620" y="2064351"/>
            <a:ext cx="8175455" cy="6714675"/>
          </a:xfrm>
          <a:custGeom>
            <a:avLst/>
            <a:gdLst/>
            <a:ahLst/>
            <a:cxnLst/>
            <a:rect l="l" t="t" r="r" b="b"/>
            <a:pathLst>
              <a:path w="8175455" h="6714675">
                <a:moveTo>
                  <a:pt x="0" y="0"/>
                </a:moveTo>
                <a:lnTo>
                  <a:pt x="8175455" y="0"/>
                </a:lnTo>
                <a:lnTo>
                  <a:pt x="8175455" y="6714675"/>
                </a:lnTo>
                <a:lnTo>
                  <a:pt x="0" y="6714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79787" y="435074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Ma trận nhầm lẫn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1914" y="1799586"/>
            <a:ext cx="11865177" cy="2194163"/>
          </a:xfrm>
          <a:custGeom>
            <a:avLst/>
            <a:gdLst/>
            <a:ahLst/>
            <a:cxnLst/>
            <a:rect l="l" t="t" r="r" b="b"/>
            <a:pathLst>
              <a:path w="11865177" h="2194163">
                <a:moveTo>
                  <a:pt x="0" y="0"/>
                </a:moveTo>
                <a:lnTo>
                  <a:pt x="11865177" y="0"/>
                </a:lnTo>
                <a:lnTo>
                  <a:pt x="11865177" y="2194163"/>
                </a:lnTo>
                <a:lnTo>
                  <a:pt x="0" y="2194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181521" y="4430526"/>
            <a:ext cx="9924958" cy="5856474"/>
          </a:xfrm>
          <a:custGeom>
            <a:avLst/>
            <a:gdLst/>
            <a:ahLst/>
            <a:cxnLst/>
            <a:rect l="l" t="t" r="r" b="b"/>
            <a:pathLst>
              <a:path w="9924958" h="5856474">
                <a:moveTo>
                  <a:pt x="0" y="0"/>
                </a:moveTo>
                <a:lnTo>
                  <a:pt x="9924958" y="0"/>
                </a:lnTo>
                <a:lnTo>
                  <a:pt x="9924958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79787" y="435074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Độ quan trọng của tính năng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381745"/>
            <a:ext cx="18288000" cy="13050490"/>
          </a:xfrm>
          <a:custGeom>
            <a:avLst/>
            <a:gdLst/>
            <a:ahLst/>
            <a:cxnLst/>
            <a:rect l="l" t="t" r="r" b="b"/>
            <a:pathLst>
              <a:path w="18288000" h="13050490">
                <a:moveTo>
                  <a:pt x="0" y="0"/>
                </a:moveTo>
                <a:lnTo>
                  <a:pt x="18288000" y="0"/>
                </a:lnTo>
                <a:lnTo>
                  <a:pt x="18288000" y="13050490"/>
                </a:lnTo>
                <a:lnTo>
                  <a:pt x="0" y="13050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090889" y="3896360"/>
            <a:ext cx="8106221" cy="123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0"/>
              </a:lnSpc>
              <a:spcBef>
                <a:spcPct val="0"/>
              </a:spcBef>
            </a:pPr>
            <a:r>
              <a:rPr lang="en-US" sz="8000">
                <a:solidFill>
                  <a:srgbClr val="F4F4F4"/>
                </a:solidFill>
                <a:latin typeface="Livvic Bold"/>
              </a:rPr>
              <a:t>Mô hình Louvain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8727" y="3680048"/>
            <a:ext cx="10450547" cy="2926904"/>
          </a:xfrm>
          <a:custGeom>
            <a:avLst/>
            <a:gdLst/>
            <a:ahLst/>
            <a:cxnLst/>
            <a:rect l="l" t="t" r="r" b="b"/>
            <a:pathLst>
              <a:path w="10450547" h="2926904">
                <a:moveTo>
                  <a:pt x="0" y="0"/>
                </a:moveTo>
                <a:lnTo>
                  <a:pt x="10450546" y="0"/>
                </a:lnTo>
                <a:lnTo>
                  <a:pt x="10450546" y="2926904"/>
                </a:lnTo>
                <a:lnTo>
                  <a:pt x="0" y="2926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685800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Import thư viện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0375" y="3078989"/>
            <a:ext cx="17007251" cy="5763855"/>
          </a:xfrm>
          <a:custGeom>
            <a:avLst/>
            <a:gdLst/>
            <a:ahLst/>
            <a:cxnLst/>
            <a:rect l="l" t="t" r="r" b="b"/>
            <a:pathLst>
              <a:path w="17007251" h="5763855">
                <a:moveTo>
                  <a:pt x="0" y="0"/>
                </a:moveTo>
                <a:lnTo>
                  <a:pt x="17007250" y="0"/>
                </a:lnTo>
                <a:lnTo>
                  <a:pt x="17007250" y="5763856"/>
                </a:lnTo>
                <a:lnTo>
                  <a:pt x="0" y="5763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685800"/>
            <a:ext cx="13328427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Nhóm loại tấn công theo từng quốc gia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09705" y="2518109"/>
            <a:ext cx="13468589" cy="4884392"/>
          </a:xfrm>
          <a:custGeom>
            <a:avLst/>
            <a:gdLst/>
            <a:ahLst/>
            <a:cxnLst/>
            <a:rect l="l" t="t" r="r" b="b"/>
            <a:pathLst>
              <a:path w="13468589" h="4884392">
                <a:moveTo>
                  <a:pt x="0" y="0"/>
                </a:moveTo>
                <a:lnTo>
                  <a:pt x="13468590" y="0"/>
                </a:lnTo>
                <a:lnTo>
                  <a:pt x="13468590" y="4884392"/>
                </a:lnTo>
                <a:lnTo>
                  <a:pt x="0" y="4884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662056" y="8181315"/>
            <a:ext cx="10360241" cy="1377485"/>
          </a:xfrm>
          <a:custGeom>
            <a:avLst/>
            <a:gdLst/>
            <a:ahLst/>
            <a:cxnLst/>
            <a:rect l="l" t="t" r="r" b="b"/>
            <a:pathLst>
              <a:path w="10360241" h="1377485">
                <a:moveTo>
                  <a:pt x="0" y="0"/>
                </a:moveTo>
                <a:lnTo>
                  <a:pt x="10360241" y="0"/>
                </a:lnTo>
                <a:lnTo>
                  <a:pt x="10360241" y="1377485"/>
                </a:lnTo>
                <a:lnTo>
                  <a:pt x="0" y="13774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79787" y="811560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Thêm cạnh và nút cho biểu đồ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2165" y="3029914"/>
            <a:ext cx="14963670" cy="4227172"/>
          </a:xfrm>
          <a:custGeom>
            <a:avLst/>
            <a:gdLst/>
            <a:ahLst/>
            <a:cxnLst/>
            <a:rect l="l" t="t" r="r" b="b"/>
            <a:pathLst>
              <a:path w="14963670" h="4227172">
                <a:moveTo>
                  <a:pt x="0" y="0"/>
                </a:moveTo>
                <a:lnTo>
                  <a:pt x="14963670" y="0"/>
                </a:lnTo>
                <a:lnTo>
                  <a:pt x="14963670" y="4227172"/>
                </a:lnTo>
                <a:lnTo>
                  <a:pt x="0" y="4227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811560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Tìm ra phân cụm tốt nhất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9504" y="2929475"/>
            <a:ext cx="15879796" cy="5235616"/>
          </a:xfrm>
          <a:custGeom>
            <a:avLst/>
            <a:gdLst/>
            <a:ahLst/>
            <a:cxnLst/>
            <a:rect l="l" t="t" r="r" b="b"/>
            <a:pathLst>
              <a:path w="15879796" h="5235616">
                <a:moveTo>
                  <a:pt x="0" y="0"/>
                </a:moveTo>
                <a:lnTo>
                  <a:pt x="15879796" y="0"/>
                </a:lnTo>
                <a:lnTo>
                  <a:pt x="15879796" y="5235616"/>
                </a:lnTo>
                <a:lnTo>
                  <a:pt x="0" y="5235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811560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Trực quan hóa các cụm cộng đồng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47062" y="483339"/>
            <a:ext cx="11323035" cy="9320322"/>
          </a:xfrm>
          <a:custGeom>
            <a:avLst/>
            <a:gdLst/>
            <a:ahLst/>
            <a:cxnLst/>
            <a:rect l="l" t="t" r="r" b="b"/>
            <a:pathLst>
              <a:path w="11323035" h="9320322">
                <a:moveTo>
                  <a:pt x="0" y="0"/>
                </a:moveTo>
                <a:lnTo>
                  <a:pt x="11323036" y="0"/>
                </a:lnTo>
                <a:lnTo>
                  <a:pt x="11323036" y="9320322"/>
                </a:lnTo>
                <a:lnTo>
                  <a:pt x="0" y="932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16717" y="3192839"/>
            <a:ext cx="5279796" cy="277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Trực quan hóa các cụm cộng đồng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0470" y="468220"/>
            <a:ext cx="11380444" cy="9350560"/>
          </a:xfrm>
          <a:custGeom>
            <a:avLst/>
            <a:gdLst/>
            <a:ahLst/>
            <a:cxnLst/>
            <a:rect l="l" t="t" r="r" b="b"/>
            <a:pathLst>
              <a:path w="11380444" h="9350560">
                <a:moveTo>
                  <a:pt x="0" y="0"/>
                </a:moveTo>
                <a:lnTo>
                  <a:pt x="11380444" y="0"/>
                </a:lnTo>
                <a:lnTo>
                  <a:pt x="11380444" y="9350560"/>
                </a:lnTo>
                <a:lnTo>
                  <a:pt x="0" y="935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364512" y="3570119"/>
            <a:ext cx="5279796" cy="277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Chi tiết về từng cụm cộng đồng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0122" y="664993"/>
            <a:ext cx="16209178" cy="6644099"/>
          </a:xfrm>
          <a:custGeom>
            <a:avLst/>
            <a:gdLst/>
            <a:ahLst/>
            <a:cxnLst/>
            <a:rect l="l" t="t" r="r" b="b"/>
            <a:pathLst>
              <a:path w="16209178" h="6644099">
                <a:moveTo>
                  <a:pt x="0" y="0"/>
                </a:moveTo>
                <a:lnTo>
                  <a:pt x="16209178" y="0"/>
                </a:lnTo>
                <a:lnTo>
                  <a:pt x="16209178" y="6644100"/>
                </a:lnTo>
                <a:lnTo>
                  <a:pt x="0" y="6644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9" t="-2408" r="-1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90498" y="8784907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Kho dữ liệu đã thực hiện tiền xử lý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6812" y="2684546"/>
            <a:ext cx="14014376" cy="6573754"/>
          </a:xfrm>
          <a:custGeom>
            <a:avLst/>
            <a:gdLst/>
            <a:ahLst/>
            <a:cxnLst/>
            <a:rect l="l" t="t" r="r" b="b"/>
            <a:pathLst>
              <a:path w="14014376" h="6573754">
                <a:moveTo>
                  <a:pt x="0" y="0"/>
                </a:moveTo>
                <a:lnTo>
                  <a:pt x="14014376" y="0"/>
                </a:lnTo>
                <a:lnTo>
                  <a:pt x="14014376" y="6573754"/>
                </a:lnTo>
                <a:lnTo>
                  <a:pt x="0" y="6573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73100" y="528191"/>
            <a:ext cx="15541800" cy="162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  <a:spcBef>
                <a:spcPct val="0"/>
              </a:spcBef>
            </a:pPr>
            <a:r>
              <a:rPr lang="en-US" sz="5300">
                <a:solidFill>
                  <a:srgbClr val="404040"/>
                </a:solidFill>
                <a:latin typeface="Livvic Bold"/>
              </a:rPr>
              <a:t>Số lượng các loại tấn công qua từng năm của từng cộng đồng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22402" y="2704029"/>
            <a:ext cx="13843197" cy="6554271"/>
          </a:xfrm>
          <a:custGeom>
            <a:avLst/>
            <a:gdLst/>
            <a:ahLst/>
            <a:cxnLst/>
            <a:rect l="l" t="t" r="r" b="b"/>
            <a:pathLst>
              <a:path w="13843197" h="6554271">
                <a:moveTo>
                  <a:pt x="0" y="0"/>
                </a:moveTo>
                <a:lnTo>
                  <a:pt x="13843196" y="0"/>
                </a:lnTo>
                <a:lnTo>
                  <a:pt x="13843196" y="6554271"/>
                </a:lnTo>
                <a:lnTo>
                  <a:pt x="0" y="655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73100" y="528191"/>
            <a:ext cx="15541800" cy="162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  <a:spcBef>
                <a:spcPct val="0"/>
              </a:spcBef>
            </a:pPr>
            <a:r>
              <a:rPr lang="en-US" sz="5300">
                <a:solidFill>
                  <a:srgbClr val="404040"/>
                </a:solidFill>
                <a:latin typeface="Livvic Bold"/>
              </a:rPr>
              <a:t>Số lượng các loại tấn công qua từng năm của từng cộng đồng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12547" y="2864033"/>
            <a:ext cx="14062907" cy="6721242"/>
          </a:xfrm>
          <a:custGeom>
            <a:avLst/>
            <a:gdLst/>
            <a:ahLst/>
            <a:cxnLst/>
            <a:rect l="l" t="t" r="r" b="b"/>
            <a:pathLst>
              <a:path w="14062907" h="6721242">
                <a:moveTo>
                  <a:pt x="0" y="0"/>
                </a:moveTo>
                <a:lnTo>
                  <a:pt x="14062906" y="0"/>
                </a:lnTo>
                <a:lnTo>
                  <a:pt x="14062906" y="6721243"/>
                </a:lnTo>
                <a:lnTo>
                  <a:pt x="0" y="67212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73100" y="528191"/>
            <a:ext cx="15541800" cy="162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6"/>
              </a:lnSpc>
              <a:spcBef>
                <a:spcPct val="0"/>
              </a:spcBef>
            </a:pPr>
            <a:r>
              <a:rPr lang="en-US" sz="5300">
                <a:solidFill>
                  <a:srgbClr val="404040"/>
                </a:solidFill>
                <a:latin typeface="Livvic Bold"/>
              </a:rPr>
              <a:t>Số lượng các loại tấn công qua từng năm của từng cộng đồng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5941" y="467208"/>
            <a:ext cx="17266717" cy="9284644"/>
            <a:chOff x="0" y="0"/>
            <a:chExt cx="23022289" cy="123795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13654" cy="12379525"/>
            </a:xfrm>
            <a:custGeom>
              <a:avLst/>
              <a:gdLst/>
              <a:ahLst/>
              <a:cxnLst/>
              <a:rect l="l" t="t" r="r" b="b"/>
              <a:pathLst>
                <a:path w="17413654" h="12379525">
                  <a:moveTo>
                    <a:pt x="0" y="0"/>
                  </a:moveTo>
                  <a:lnTo>
                    <a:pt x="17413654" y="0"/>
                  </a:lnTo>
                  <a:lnTo>
                    <a:pt x="17413654" y="12379525"/>
                  </a:lnTo>
                  <a:lnTo>
                    <a:pt x="0" y="1237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5608636" y="0"/>
              <a:ext cx="17413654" cy="12379525"/>
            </a:xfrm>
            <a:custGeom>
              <a:avLst/>
              <a:gdLst/>
              <a:ahLst/>
              <a:cxnLst/>
              <a:rect l="l" t="t" r="r" b="b"/>
              <a:pathLst>
                <a:path w="17413654" h="12379525">
                  <a:moveTo>
                    <a:pt x="0" y="0"/>
                  </a:moveTo>
                  <a:lnTo>
                    <a:pt x="17413653" y="0"/>
                  </a:lnTo>
                  <a:lnTo>
                    <a:pt x="17413653" y="12379525"/>
                  </a:lnTo>
                  <a:lnTo>
                    <a:pt x="0" y="12379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675201" y="1865485"/>
            <a:ext cx="2981385" cy="1745465"/>
          </a:xfrm>
          <a:custGeom>
            <a:avLst/>
            <a:gdLst/>
            <a:ahLst/>
            <a:cxnLst/>
            <a:rect l="l" t="t" r="r" b="b"/>
            <a:pathLst>
              <a:path w="2981385" h="1745465">
                <a:moveTo>
                  <a:pt x="0" y="0"/>
                </a:moveTo>
                <a:lnTo>
                  <a:pt x="2981384" y="0"/>
                </a:lnTo>
                <a:lnTo>
                  <a:pt x="2981384" y="1745465"/>
                </a:lnTo>
                <a:lnTo>
                  <a:pt x="0" y="1745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4761306">
            <a:off x="15076341" y="41444"/>
            <a:ext cx="2302053" cy="3213526"/>
          </a:xfrm>
          <a:custGeom>
            <a:avLst/>
            <a:gdLst/>
            <a:ahLst/>
            <a:cxnLst/>
            <a:rect l="l" t="t" r="r" b="b"/>
            <a:pathLst>
              <a:path w="2302053" h="3213526">
                <a:moveTo>
                  <a:pt x="0" y="0"/>
                </a:moveTo>
                <a:lnTo>
                  <a:pt x="2302053" y="0"/>
                </a:lnTo>
                <a:lnTo>
                  <a:pt x="2302053" y="3213527"/>
                </a:lnTo>
                <a:lnTo>
                  <a:pt x="0" y="32135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7663513" y="3946041"/>
            <a:ext cx="7312830" cy="116792"/>
            <a:chOff x="0" y="0"/>
            <a:chExt cx="9750440" cy="1557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723793" cy="155722"/>
            </a:xfrm>
            <a:custGeom>
              <a:avLst/>
              <a:gdLst/>
              <a:ahLst/>
              <a:cxnLst/>
              <a:rect l="l" t="t" r="r" b="b"/>
              <a:pathLst>
                <a:path w="3723793" h="155722">
                  <a:moveTo>
                    <a:pt x="0" y="0"/>
                  </a:moveTo>
                  <a:lnTo>
                    <a:pt x="3723793" y="0"/>
                  </a:lnTo>
                  <a:lnTo>
                    <a:pt x="3723793" y="155722"/>
                  </a:lnTo>
                  <a:lnTo>
                    <a:pt x="0" y="155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 rot="-10800000">
              <a:off x="3118986" y="0"/>
              <a:ext cx="3723793" cy="155722"/>
            </a:xfrm>
            <a:custGeom>
              <a:avLst/>
              <a:gdLst/>
              <a:ahLst/>
              <a:cxnLst/>
              <a:rect l="l" t="t" r="r" b="b"/>
              <a:pathLst>
                <a:path w="3723793" h="155722">
                  <a:moveTo>
                    <a:pt x="0" y="0"/>
                  </a:moveTo>
                  <a:lnTo>
                    <a:pt x="3723792" y="0"/>
                  </a:lnTo>
                  <a:lnTo>
                    <a:pt x="3723792" y="155722"/>
                  </a:lnTo>
                  <a:lnTo>
                    <a:pt x="0" y="155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 rot="-10800000">
              <a:off x="6026647" y="0"/>
              <a:ext cx="3723793" cy="155722"/>
            </a:xfrm>
            <a:custGeom>
              <a:avLst/>
              <a:gdLst/>
              <a:ahLst/>
              <a:cxnLst/>
              <a:rect l="l" t="t" r="r" b="b"/>
              <a:pathLst>
                <a:path w="3723793" h="155722">
                  <a:moveTo>
                    <a:pt x="0" y="0"/>
                  </a:moveTo>
                  <a:lnTo>
                    <a:pt x="3723793" y="0"/>
                  </a:lnTo>
                  <a:lnTo>
                    <a:pt x="3723793" y="155722"/>
                  </a:lnTo>
                  <a:lnTo>
                    <a:pt x="0" y="155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17936" y="1178025"/>
            <a:ext cx="5019365" cy="13474806"/>
            <a:chOff x="0" y="0"/>
            <a:chExt cx="6692487" cy="179664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92487" cy="17966407"/>
            </a:xfrm>
            <a:custGeom>
              <a:avLst/>
              <a:gdLst/>
              <a:ahLst/>
              <a:cxnLst/>
              <a:rect l="l" t="t" r="r" b="b"/>
              <a:pathLst>
                <a:path w="6692487" h="17966407">
                  <a:moveTo>
                    <a:pt x="0" y="0"/>
                  </a:moveTo>
                  <a:lnTo>
                    <a:pt x="6692487" y="0"/>
                  </a:lnTo>
                  <a:lnTo>
                    <a:pt x="6692487" y="17966407"/>
                  </a:lnTo>
                  <a:lnTo>
                    <a:pt x="0" y="179664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4454424" y="916613"/>
              <a:ext cx="829470" cy="1154045"/>
            </a:xfrm>
            <a:custGeom>
              <a:avLst/>
              <a:gdLst/>
              <a:ahLst/>
              <a:cxnLst/>
              <a:rect l="l" t="t" r="r" b="b"/>
              <a:pathLst>
                <a:path w="829470" h="1154045">
                  <a:moveTo>
                    <a:pt x="0" y="0"/>
                  </a:moveTo>
                  <a:lnTo>
                    <a:pt x="829469" y="0"/>
                  </a:lnTo>
                  <a:lnTo>
                    <a:pt x="829469" y="1154045"/>
                  </a:lnTo>
                  <a:lnTo>
                    <a:pt x="0" y="11540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258584" y="2243552"/>
            <a:ext cx="4122688" cy="123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0"/>
              </a:lnSpc>
              <a:spcBef>
                <a:spcPct val="0"/>
              </a:spcBef>
            </a:pPr>
            <a:r>
              <a:rPr lang="en-US" sz="8000">
                <a:solidFill>
                  <a:srgbClr val="1E1E1E"/>
                </a:solidFill>
                <a:latin typeface="Livvic Bold"/>
              </a:rPr>
              <a:t>Kết thúc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96202" y="4529558"/>
            <a:ext cx="8847452" cy="2090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3390">
                <a:solidFill>
                  <a:srgbClr val="000000"/>
                </a:solidFill>
                <a:latin typeface="Livvic Bold"/>
              </a:rPr>
              <a:t>BÁO CÁO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3390">
                <a:solidFill>
                  <a:srgbClr val="000000"/>
                </a:solidFill>
                <a:latin typeface="Livvic Bold"/>
              </a:rPr>
              <a:t>-</a:t>
            </a:r>
          </a:p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3390">
                <a:solidFill>
                  <a:srgbClr val="000000"/>
                </a:solidFill>
                <a:latin typeface="Livvic Bold"/>
              </a:rPr>
              <a:t> PHÂN TÍCH DỮ LIỆU CÁC VỤ KHỦNG BỐ TOÀN CẦU TỪ NĂM 1970 ĐẾN NĂM 2017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57816" y="1028700"/>
            <a:ext cx="8418520" cy="35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1"/>
              </a:lnSpc>
            </a:pPr>
            <a:r>
              <a:rPr lang="en-US" sz="2370">
                <a:solidFill>
                  <a:srgbClr val="000000"/>
                </a:solidFill>
                <a:latin typeface="Now"/>
              </a:rPr>
              <a:t>IS217.O22.HTCL - KHO DỮ LIỆU VÀ OLAP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641725" y="8483765"/>
            <a:ext cx="3617575" cy="936257"/>
            <a:chOff x="0" y="0"/>
            <a:chExt cx="4823433" cy="1248343"/>
          </a:xfrm>
        </p:grpSpPr>
        <p:sp>
          <p:nvSpPr>
            <p:cNvPr id="18" name="TextBox 18"/>
            <p:cNvSpPr txBox="1"/>
            <p:nvPr/>
          </p:nvSpPr>
          <p:spPr>
            <a:xfrm>
              <a:off x="0" y="533512"/>
              <a:ext cx="4823433" cy="714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3"/>
                </a:lnSpc>
              </a:pPr>
              <a:r>
                <a:rPr lang="en-US" sz="1740">
                  <a:solidFill>
                    <a:srgbClr val="000000"/>
                  </a:solidFill>
                  <a:latin typeface="Now Bold"/>
                </a:rPr>
                <a:t>Nguyễn Trọng Nhân - 19521940</a:t>
              </a:r>
            </a:p>
            <a:p>
              <a:pPr algn="r">
                <a:lnSpc>
                  <a:spcPts val="2123"/>
                </a:lnSpc>
              </a:pPr>
              <a:r>
                <a:rPr lang="en-US" sz="1740">
                  <a:solidFill>
                    <a:srgbClr val="000000"/>
                  </a:solidFill>
                  <a:latin typeface="Now Bold"/>
                </a:rPr>
                <a:t>Ngô Anh Tuấn - 21521629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473200" y="-9525"/>
              <a:ext cx="3210903" cy="359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23"/>
                </a:lnSpc>
              </a:pPr>
              <a:r>
                <a:rPr lang="en-US" sz="1740">
                  <a:solidFill>
                    <a:srgbClr val="000000"/>
                  </a:solidFill>
                  <a:latin typeface="Now"/>
                </a:rPr>
                <a:t>PRESENTED BY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489312" y="1009650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Xây dựng kho dữ liệu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4DC9BB-F518-D11B-9781-A52CA797B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7" y="2476500"/>
            <a:ext cx="12673013" cy="644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08983" y="2068470"/>
            <a:ext cx="11670034" cy="7567001"/>
          </a:xfrm>
          <a:custGeom>
            <a:avLst/>
            <a:gdLst/>
            <a:ahLst/>
            <a:cxnLst/>
            <a:rect l="l" t="t" r="r" b="b"/>
            <a:pathLst>
              <a:path w="11670034" h="7567001">
                <a:moveTo>
                  <a:pt x="0" y="0"/>
                </a:moveTo>
                <a:lnTo>
                  <a:pt x="11670034" y="0"/>
                </a:lnTo>
                <a:lnTo>
                  <a:pt x="11670034" y="7567001"/>
                </a:lnTo>
                <a:lnTo>
                  <a:pt x="0" y="756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685800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Package sau khi xử lý SSIS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46158" y="2445969"/>
            <a:ext cx="13195684" cy="7147662"/>
          </a:xfrm>
          <a:custGeom>
            <a:avLst/>
            <a:gdLst/>
            <a:ahLst/>
            <a:cxnLst/>
            <a:rect l="l" t="t" r="r" b="b"/>
            <a:pathLst>
              <a:path w="13195684" h="7147662">
                <a:moveTo>
                  <a:pt x="0" y="0"/>
                </a:moveTo>
                <a:lnTo>
                  <a:pt x="13195684" y="0"/>
                </a:lnTo>
                <a:lnTo>
                  <a:pt x="13195684" y="7147662"/>
                </a:lnTo>
                <a:lnTo>
                  <a:pt x="0" y="7147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685800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Dữ liệu sau khi hoàn thành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2018034"/>
            <a:ext cx="13457222" cy="7240266"/>
          </a:xfrm>
          <a:custGeom>
            <a:avLst/>
            <a:gdLst/>
            <a:ahLst/>
            <a:cxnLst/>
            <a:rect l="l" t="t" r="r" b="b"/>
            <a:pathLst>
              <a:path w="13457222" h="7240266">
                <a:moveTo>
                  <a:pt x="0" y="0"/>
                </a:moveTo>
                <a:lnTo>
                  <a:pt x="13457222" y="0"/>
                </a:lnTo>
                <a:lnTo>
                  <a:pt x="13457222" y="7240266"/>
                </a:lnTo>
                <a:lnTo>
                  <a:pt x="0" y="7240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479787" y="685800"/>
            <a:ext cx="13328427" cy="927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  <a:spcBef>
                <a:spcPct val="0"/>
              </a:spcBef>
            </a:pPr>
            <a:r>
              <a:rPr lang="en-US" sz="6000">
                <a:solidFill>
                  <a:srgbClr val="404040"/>
                </a:solidFill>
                <a:latin typeface="Livvic Bold"/>
              </a:rPr>
              <a:t>Kết quả sau khi xử lý SSAS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9370212" cy="10287000"/>
          </a:xfrm>
          <a:custGeom>
            <a:avLst/>
            <a:gdLst/>
            <a:ahLst/>
            <a:cxnLst/>
            <a:rect l="l" t="t" r="r" b="b"/>
            <a:pathLst>
              <a:path w="19370212" h="10287000">
                <a:moveTo>
                  <a:pt x="0" y="0"/>
                </a:moveTo>
                <a:lnTo>
                  <a:pt x="19370212" y="0"/>
                </a:lnTo>
                <a:lnTo>
                  <a:pt x="193702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6000"/>
            </a:blip>
            <a:stretch>
              <a:fillRect t="-562" r="-1985" b="-28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3896360"/>
            <a:ext cx="18288000" cy="247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0"/>
              </a:lnSpc>
              <a:spcBef>
                <a:spcPct val="0"/>
              </a:spcBef>
            </a:pPr>
            <a:r>
              <a:rPr lang="en-US" sz="8000">
                <a:solidFill>
                  <a:srgbClr val="F4F4F4"/>
                </a:solidFill>
                <a:latin typeface="Livvic Bold"/>
              </a:rPr>
              <a:t>Quá trình phân tích dữ liệu bằng ngôn ngữ MDX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9093988" cy="10287000"/>
          </a:xfrm>
          <a:custGeom>
            <a:avLst/>
            <a:gdLst/>
            <a:ahLst/>
            <a:cxnLst/>
            <a:rect l="l" t="t" r="r" b="b"/>
            <a:pathLst>
              <a:path w="19093988" h="10287000">
                <a:moveTo>
                  <a:pt x="0" y="0"/>
                </a:moveTo>
                <a:lnTo>
                  <a:pt x="19093988" y="0"/>
                </a:lnTo>
                <a:lnTo>
                  <a:pt x="190939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306041" y="3896360"/>
            <a:ext cx="15675918" cy="123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60"/>
              </a:lnSpc>
              <a:spcBef>
                <a:spcPct val="0"/>
              </a:spcBef>
            </a:pPr>
            <a:r>
              <a:rPr lang="en-US" sz="8000">
                <a:solidFill>
                  <a:srgbClr val="F4F4F4"/>
                </a:solidFill>
                <a:latin typeface="Livvic Bold"/>
              </a:rPr>
              <a:t>Quá trình Report bằng Power BI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283</Words>
  <Application>Microsoft Office PowerPoint</Application>
  <PresentationFormat>Custom</PresentationFormat>
  <Paragraphs>46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Now Bold</vt:lpstr>
      <vt:lpstr>Livvic Bold</vt:lpstr>
      <vt:lpstr>Livvic Heavy</vt:lpstr>
      <vt:lpstr>Calibri</vt:lpstr>
      <vt:lpstr>Arial</vt:lpstr>
      <vt:lpstr>Now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-  PHÂN TÍCH DỮ LIỆU CÁC VỤ KHỦNG BỐ TOÀN CẦU TỪ NĂM 1970 ĐẾN NĂM 2017</dc:title>
  <cp:lastModifiedBy>Ngô Anh Tuấn</cp:lastModifiedBy>
  <cp:revision>3</cp:revision>
  <dcterms:created xsi:type="dcterms:W3CDTF">2006-08-16T00:00:00Z</dcterms:created>
  <dcterms:modified xsi:type="dcterms:W3CDTF">2024-05-24T02:49:38Z</dcterms:modified>
  <dc:identifier>DAGFsdu9pwo</dc:identifier>
</cp:coreProperties>
</file>